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1" autoAdjust="0"/>
    <p:restoredTop sz="94660"/>
  </p:normalViewPr>
  <p:slideViewPr>
    <p:cSldViewPr snapToGrid="0">
      <p:cViewPr varScale="1">
        <p:scale>
          <a:sx n="93" d="100"/>
          <a:sy n="93" d="100"/>
        </p:scale>
        <p:origin x="3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17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4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5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20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80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12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14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64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629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59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02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F09D6-3C74-4D84-953B-737D5D5E00CA}" type="datetimeFigureOut">
              <a:rPr lang="cs-CZ" smtClean="0"/>
              <a:t>28.08.2019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7A7F4-5474-4293-9ACF-275B329597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25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Jak představit literárně-historický a kulturní kontext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7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275" y="1046206"/>
            <a:ext cx="11705968" cy="5593491"/>
          </a:xfrm>
        </p:spPr>
        <p:txBody>
          <a:bodyPr>
            <a:normAutofit/>
          </a:bodyPr>
          <a:lstStyle/>
          <a:p>
            <a:r>
              <a:rPr lang="cs-CZ" sz="3600" dirty="0"/>
              <a:t>autorova jiná </a:t>
            </a:r>
            <a:r>
              <a:rPr lang="cs-CZ" sz="3600" dirty="0" smtClean="0"/>
              <a:t>díla</a:t>
            </a:r>
          </a:p>
          <a:p>
            <a:pPr lvl="1"/>
            <a:r>
              <a:rPr lang="cs-CZ" sz="3200" b="1" dirty="0" smtClean="0"/>
              <a:t>dramata</a:t>
            </a:r>
            <a:r>
              <a:rPr lang="cs-CZ" sz="3200" dirty="0" smtClean="0"/>
              <a:t>: Věc </a:t>
            </a:r>
            <a:r>
              <a:rPr lang="cs-CZ" sz="3200" dirty="0" err="1" smtClean="0"/>
              <a:t>Makropulos</a:t>
            </a:r>
            <a:r>
              <a:rPr lang="cs-CZ" sz="3200" dirty="0" smtClean="0"/>
              <a:t>, Loupežník, Ze života hmyzu...</a:t>
            </a:r>
          </a:p>
          <a:p>
            <a:pPr lvl="1"/>
            <a:r>
              <a:rPr lang="cs-CZ" sz="3200" b="1" dirty="0" smtClean="0"/>
              <a:t>prózy</a:t>
            </a:r>
            <a:r>
              <a:rPr lang="cs-CZ" sz="3200" dirty="0" smtClean="0"/>
              <a:t>: noetická trilogie, Devatero pohádek, Povídky z jedné a druhé kapsy...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7863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46206"/>
            <a:ext cx="12027243" cy="5593491"/>
          </a:xfrm>
        </p:spPr>
        <p:txBody>
          <a:bodyPr>
            <a:normAutofit/>
          </a:bodyPr>
          <a:lstStyle/>
          <a:p>
            <a:pPr marL="228600" lvl="7">
              <a:spcBef>
                <a:spcPts val="1000"/>
              </a:spcBef>
            </a:pPr>
            <a:r>
              <a:rPr lang="cs-CZ" sz="3600" dirty="0"/>
              <a:t>autoři stejné (i jiné) národnosti, skupiny, uměleckého směru v daném </a:t>
            </a:r>
            <a:r>
              <a:rPr lang="cs-CZ" sz="3600" dirty="0" smtClean="0"/>
              <a:t>období</a:t>
            </a:r>
          </a:p>
          <a:p>
            <a:pPr lvl="1"/>
            <a:r>
              <a:rPr lang="cs-CZ" sz="3200" b="1" dirty="0" smtClean="0"/>
              <a:t>Češi</a:t>
            </a:r>
            <a:r>
              <a:rPr lang="cs-CZ" sz="3200" dirty="0" smtClean="0"/>
              <a:t>: K. Poláček, E. Bass, V. Vančura...</a:t>
            </a:r>
          </a:p>
          <a:p>
            <a:pPr lvl="1"/>
            <a:r>
              <a:rPr lang="cs-CZ" sz="3200" b="1" dirty="0" smtClean="0"/>
              <a:t>cizinci</a:t>
            </a:r>
            <a:r>
              <a:rPr lang="cs-CZ" sz="3200" dirty="0" smtClean="0"/>
              <a:t>: G. B. Shaw, ztracená generace, R. Rolland, J. </a:t>
            </a:r>
            <a:r>
              <a:rPr lang="cs-CZ" sz="3200" dirty="0" err="1" smtClean="0"/>
              <a:t>Joyce</a:t>
            </a:r>
            <a:r>
              <a:rPr lang="cs-CZ" sz="3200" dirty="0" smtClean="0"/>
              <a:t>, F. Kafka...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7717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Domácí 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Připravte stejným způsobem </a:t>
            </a:r>
            <a:r>
              <a:rPr lang="cs-CZ" sz="3200" dirty="0" smtClean="0"/>
              <a:t>libovolně zvolené knihy, které </a:t>
            </a:r>
            <a:r>
              <a:rPr lang="cs-CZ" sz="3200" dirty="0" smtClean="0"/>
              <a:t>plánujete zařadit do maturitního seznamu.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2157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Kritéria hodnocení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456131"/>
              </p:ext>
            </p:extLst>
          </p:nvPr>
        </p:nvGraphicFramePr>
        <p:xfrm>
          <a:off x="358345" y="2097119"/>
          <a:ext cx="11475309" cy="2348106"/>
        </p:xfrm>
        <a:graphic>
          <a:graphicData uri="http://schemas.openxmlformats.org/drawingml/2006/table">
            <a:tbl>
              <a:tblPr firstRow="1" firstCol="1" bandRow="1"/>
              <a:tblGrid>
                <a:gridCol w="9688562">
                  <a:extLst>
                    <a:ext uri="{9D8B030D-6E8A-4147-A177-3AD203B41FA5}">
                      <a16:colId xmlns:a16="http://schemas.microsoft.com/office/drawing/2014/main" val="3695016371"/>
                    </a:ext>
                  </a:extLst>
                </a:gridCol>
                <a:gridCol w="1786747">
                  <a:extLst>
                    <a:ext uri="{9D8B030D-6E8A-4147-A177-3AD203B41FA5}">
                      <a16:colId xmlns:a16="http://schemas.microsoft.com/office/drawing/2014/main" val="29483372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Kritérium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body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587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projev je po stránce fakt bezchybný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46186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přednášející v rámci projevu užívá správnou literárně teoretickou terminologii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4003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projev je souvislý a obsahuje logicky provázané informace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343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projev není čten, ale  přednesen pouze s pomocí  bodové osnovy nebo bez ní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3833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přednášející dodrží časový limit (3 – 4 minuty)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016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91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0" y="0"/>
          <a:ext cx="12192001" cy="6858001"/>
        </p:xfrm>
        <a:graphic>
          <a:graphicData uri="http://schemas.openxmlformats.org/drawingml/2006/table">
            <a:tbl>
              <a:tblPr firstRow="1" firstCol="1" bandRow="1"/>
              <a:tblGrid>
                <a:gridCol w="5205541">
                  <a:extLst>
                    <a:ext uri="{9D8B030D-6E8A-4147-A177-3AD203B41FA5}">
                      <a16:colId xmlns:a16="http://schemas.microsoft.com/office/drawing/2014/main" val="1392283113"/>
                    </a:ext>
                  </a:extLst>
                </a:gridCol>
                <a:gridCol w="1780919">
                  <a:extLst>
                    <a:ext uri="{9D8B030D-6E8A-4147-A177-3AD203B41FA5}">
                      <a16:colId xmlns:a16="http://schemas.microsoft.com/office/drawing/2014/main" val="1816996085"/>
                    </a:ext>
                  </a:extLst>
                </a:gridCol>
                <a:gridCol w="5205541">
                  <a:extLst>
                    <a:ext uri="{9D8B030D-6E8A-4147-A177-3AD203B41FA5}">
                      <a16:colId xmlns:a16="http://schemas.microsoft.com/office/drawing/2014/main" val="1492064931"/>
                    </a:ext>
                  </a:extLst>
                </a:gridCol>
              </a:tblGrid>
              <a:tr h="481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KRITÉRIUM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OVĚŘOVANÉ VĚDOMOSTI A DOVEDNOSTI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52556"/>
                  </a:ext>
                </a:extLst>
              </a:tr>
              <a:tr h="171450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ANALÝZA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UMĚLECKÉHO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TEXTU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analýza uměleckého textu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hranice úspěšnosti: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b</a:t>
                      </a: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část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zasazení výňatku do kontextu díla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téma a motiv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časoprostor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kompoziční výstavba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literární druh a žánr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</a:t>
                      </a:r>
                      <a:r>
                        <a:rPr lang="cs-C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body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083169"/>
                  </a:ext>
                </a:extLst>
              </a:tr>
              <a:tr h="17145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část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vypravěč / lyrický subjekt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postava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vyprávěcí způsoby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typy promluv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veršová výstavba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</a:t>
                      </a:r>
                      <a:r>
                        <a:rPr lang="cs-C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body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597096"/>
                  </a:ext>
                </a:extLst>
              </a:tr>
              <a:tr h="97451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část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jazykové prostředky a jejich funkce ve výňatku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tropy a figury a jejich funkce ve výňatku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</a:t>
                      </a:r>
                      <a:r>
                        <a:rPr lang="cs-C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body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219238"/>
                  </a:ext>
                </a:extLst>
              </a:tr>
              <a:tr h="19733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LITERÁRNĚHISTORICKÝ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KONTEXT LITERÁRNÍHO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DÍLA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analýza uměleckého textu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literárněhistorický kontext díla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hranice úspěšnosti: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 4 b.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kontext autorovy tvorby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literární / obecně kulturní kontext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</a:t>
                      </a:r>
                      <a:r>
                        <a:rPr lang="cs-C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body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77" marR="43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149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02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1275" y="365125"/>
            <a:ext cx="115247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LITERÁRNĚHISTORICKÝ KONTEXT LITERÁRNÍHO DÍLA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275" y="1825625"/>
            <a:ext cx="11442357" cy="4351338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vše, co souvisí </a:t>
            </a:r>
            <a:r>
              <a:rPr lang="cs-CZ" sz="3200" dirty="0" smtClean="0"/>
              <a:t>s </a:t>
            </a:r>
            <a:r>
              <a:rPr lang="cs-CZ" sz="3200" dirty="0" smtClean="0"/>
              <a:t>danou knihou</a:t>
            </a:r>
          </a:p>
          <a:p>
            <a:pPr lvl="1"/>
            <a:r>
              <a:rPr lang="cs-CZ" sz="2800" dirty="0" smtClean="0"/>
              <a:t>kniha je hlavním tématem!!!</a:t>
            </a:r>
          </a:p>
          <a:p>
            <a:pPr marL="457200" lvl="1" indent="0">
              <a:buNone/>
            </a:pPr>
            <a:endParaRPr lang="cs-CZ" sz="2800" dirty="0" smtClean="0"/>
          </a:p>
          <a:p>
            <a:pPr algn="ctr"/>
            <a:r>
              <a:rPr lang="cs-CZ" sz="3200" dirty="0" smtClean="0"/>
              <a:t>kontext autorovy tvorby</a:t>
            </a:r>
          </a:p>
          <a:p>
            <a:pPr algn="ctr"/>
            <a:r>
              <a:rPr lang="cs-CZ" sz="3200" dirty="0" smtClean="0"/>
              <a:t>literární / obecně kulturní kontext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51138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891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Jeden z možných postupů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6561" y="1112108"/>
            <a:ext cx="11532973" cy="5527589"/>
          </a:xfrm>
        </p:spPr>
        <p:txBody>
          <a:bodyPr>
            <a:normAutofit/>
          </a:bodyPr>
          <a:lstStyle/>
          <a:p>
            <a:r>
              <a:rPr lang="cs-CZ" sz="4400" dirty="0" smtClean="0"/>
              <a:t>autor/kniha</a:t>
            </a:r>
          </a:p>
          <a:p>
            <a:pPr lvl="1"/>
            <a:r>
              <a:rPr lang="cs-CZ" sz="4000" dirty="0" smtClean="0"/>
              <a:t>národnost autora, doba, skupina, umělecký směr</a:t>
            </a:r>
          </a:p>
          <a:p>
            <a:pPr lvl="2"/>
            <a:r>
              <a:rPr lang="cs-CZ" sz="3600" dirty="0" smtClean="0"/>
              <a:t>žánr/téma knihy</a:t>
            </a:r>
          </a:p>
          <a:p>
            <a:pPr lvl="3"/>
            <a:r>
              <a:rPr lang="cs-CZ" sz="3200" dirty="0" smtClean="0"/>
              <a:t>autorova díla stejného žánru či tématu</a:t>
            </a:r>
          </a:p>
          <a:p>
            <a:pPr lvl="4"/>
            <a:r>
              <a:rPr lang="cs-CZ" sz="3200" dirty="0" smtClean="0"/>
              <a:t>autoři stejného žánru či tématu (současníci autora)</a:t>
            </a:r>
          </a:p>
          <a:p>
            <a:pPr lvl="5"/>
            <a:r>
              <a:rPr lang="cs-CZ" sz="3200" dirty="0" smtClean="0"/>
              <a:t>autoři stejného žánru či tématu (z jakéhokoli období)</a:t>
            </a:r>
          </a:p>
          <a:p>
            <a:pPr lvl="6"/>
            <a:r>
              <a:rPr lang="cs-CZ" sz="3200" dirty="0" smtClean="0"/>
              <a:t>autorova jiná díla</a:t>
            </a:r>
          </a:p>
          <a:p>
            <a:pPr lvl="7"/>
            <a:r>
              <a:rPr lang="cs-CZ" sz="3200" dirty="0" smtClean="0"/>
              <a:t>autoři stejné (i jiné) národnosti, skupiny, uměleckého směru v daném období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3655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46206"/>
            <a:ext cx="12126097" cy="553582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nejprve se pokuste doplnit informace ke všem bodům „z hlavy“</a:t>
            </a:r>
          </a:p>
          <a:p>
            <a:pPr lvl="1"/>
            <a:r>
              <a:rPr lang="cs-CZ" sz="3200" dirty="0" smtClean="0"/>
              <a:t>čím více má člověk načteno, tím lépe</a:t>
            </a:r>
          </a:p>
          <a:p>
            <a:r>
              <a:rPr lang="cs-CZ" sz="3600" dirty="0"/>
              <a:t>n</a:t>
            </a:r>
            <a:r>
              <a:rPr lang="cs-CZ" sz="3600" dirty="0" smtClean="0"/>
              <a:t>yní doplňte informace ze sešitu</a:t>
            </a:r>
          </a:p>
          <a:p>
            <a:pPr lvl="1"/>
            <a:r>
              <a:rPr lang="cs-CZ" sz="3200" dirty="0" smtClean="0"/>
              <a:t>tím ověříte, kolik informací máte přímo ze školy</a:t>
            </a:r>
          </a:p>
          <a:p>
            <a:pPr lvl="2"/>
            <a:r>
              <a:rPr lang="cs-CZ" sz="2800" dirty="0" smtClean="0"/>
              <a:t>obvykle je to málo, maturitní výstup je třeba pečlivě připravit!!!</a:t>
            </a:r>
          </a:p>
          <a:p>
            <a:r>
              <a:rPr lang="cs-CZ" sz="3600" dirty="0" smtClean="0"/>
              <a:t>doplňte informace z dalších dostupných zdrojů</a:t>
            </a:r>
          </a:p>
          <a:p>
            <a:pPr marL="0" indent="0" algn="ctr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41206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" y="1046206"/>
            <a:ext cx="12192000" cy="5593491"/>
          </a:xfrm>
        </p:spPr>
        <p:txBody>
          <a:bodyPr>
            <a:normAutofit/>
          </a:bodyPr>
          <a:lstStyle/>
          <a:p>
            <a:r>
              <a:rPr lang="pl-PL" sz="3600" dirty="0" smtClean="0"/>
              <a:t>národnost autora, doba, skupina, umělecký směr</a:t>
            </a:r>
            <a:endParaRPr lang="cs-CZ" sz="3600" dirty="0" smtClean="0"/>
          </a:p>
          <a:p>
            <a:pPr lvl="1"/>
            <a:r>
              <a:rPr lang="cs-CZ" sz="3200" dirty="0"/>
              <a:t>č</a:t>
            </a:r>
            <a:r>
              <a:rPr lang="cs-CZ" sz="3200" dirty="0" smtClean="0"/>
              <a:t>eský autor meziválečného období</a:t>
            </a:r>
          </a:p>
          <a:p>
            <a:pPr lvl="2"/>
            <a:r>
              <a:rPr lang="cs-CZ" sz="2800" b="1" i="1" dirty="0" smtClean="0"/>
              <a:t>konec 1. světové války</a:t>
            </a:r>
          </a:p>
          <a:p>
            <a:pPr lvl="3"/>
            <a:r>
              <a:rPr lang="cs-CZ" sz="2600" dirty="0" smtClean="0"/>
              <a:t>rozpad Rakouska-Uherska, vznik ČSR (1918)</a:t>
            </a:r>
          </a:p>
          <a:p>
            <a:pPr lvl="3"/>
            <a:r>
              <a:rPr lang="cs-CZ" sz="2600" dirty="0" smtClean="0"/>
              <a:t>rychlý růst ekonomiky ve 20. letech</a:t>
            </a:r>
          </a:p>
          <a:p>
            <a:pPr lvl="3"/>
            <a:r>
              <a:rPr lang="cs-CZ" sz="2600" dirty="0" smtClean="0"/>
              <a:t>světová hospodářská krize (1929 – 1933)</a:t>
            </a:r>
          </a:p>
          <a:p>
            <a:pPr lvl="3"/>
            <a:r>
              <a:rPr lang="cs-CZ" sz="2600" dirty="0" smtClean="0"/>
              <a:t>Mnichov 1938</a:t>
            </a:r>
          </a:p>
          <a:p>
            <a:pPr lvl="3"/>
            <a:r>
              <a:rPr lang="cs-CZ" sz="2600" dirty="0" smtClean="0"/>
              <a:t>2. světová válka</a:t>
            </a:r>
          </a:p>
          <a:p>
            <a:pPr lvl="2"/>
            <a:r>
              <a:rPr lang="cs-CZ" sz="2800" b="1" i="1" dirty="0" smtClean="0"/>
              <a:t>v literatuře bezprostřední reakce na 1. světovou válku</a:t>
            </a:r>
          </a:p>
          <a:p>
            <a:pPr lvl="3"/>
            <a:r>
              <a:rPr lang="cs-CZ" sz="2600" dirty="0" smtClean="0"/>
              <a:t>velký rozvoj literatury (tematický, žánrový); řada uměleckých směrů a skupin</a:t>
            </a:r>
          </a:p>
          <a:p>
            <a:pPr lvl="1"/>
            <a:r>
              <a:rPr lang="cs-CZ" sz="3200" dirty="0" smtClean="0"/>
              <a:t>světově proslulý spisovatel; výrazná autorská individualita, prozaik, dramatik, (básník a překladatel), novinář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9056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275" y="1046206"/>
            <a:ext cx="11615351" cy="5593491"/>
          </a:xfrm>
        </p:spPr>
        <p:txBody>
          <a:bodyPr>
            <a:normAutofit/>
          </a:bodyPr>
          <a:lstStyle/>
          <a:p>
            <a:r>
              <a:rPr lang="pl-PL" sz="3600" dirty="0" smtClean="0"/>
              <a:t>žánr/téma knihy</a:t>
            </a:r>
            <a:endParaRPr lang="cs-CZ" sz="3600" dirty="0" smtClean="0"/>
          </a:p>
          <a:p>
            <a:pPr lvl="1"/>
            <a:r>
              <a:rPr lang="cs-CZ" sz="3200" dirty="0" smtClean="0"/>
              <a:t>drama; </a:t>
            </a:r>
            <a:r>
              <a:rPr lang="cs-CZ" sz="3200" dirty="0" err="1" smtClean="0"/>
              <a:t>antiutopie</a:t>
            </a:r>
            <a:r>
              <a:rPr lang="cs-CZ" sz="3200" dirty="0" smtClean="0"/>
              <a:t>; kolektivní drama / reakce na 1. světovou válku; varování před zneužitím (nadužitím) pokroku a vědy</a:t>
            </a:r>
          </a:p>
        </p:txBody>
      </p:sp>
    </p:spTree>
    <p:extLst>
      <p:ext uri="{BB962C8B-B14F-4D97-AF65-F5344CB8AC3E}">
        <p14:creationId xmlns:p14="http://schemas.microsoft.com/office/powerpoint/2010/main" val="109307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275" y="1046206"/>
            <a:ext cx="11615351" cy="5593491"/>
          </a:xfrm>
        </p:spPr>
        <p:txBody>
          <a:bodyPr>
            <a:normAutofit/>
          </a:bodyPr>
          <a:lstStyle/>
          <a:p>
            <a:r>
              <a:rPr lang="pl-PL" sz="3600" dirty="0" smtClean="0"/>
              <a:t>autorova díla stejného žánru či tématu</a:t>
            </a:r>
            <a:endParaRPr lang="cs-CZ" sz="3600" dirty="0" smtClean="0"/>
          </a:p>
          <a:p>
            <a:pPr lvl="1"/>
            <a:r>
              <a:rPr lang="cs-CZ" sz="3200" dirty="0" smtClean="0"/>
              <a:t>román-fejeton Továrna na Absolutno, román Krakatit </a:t>
            </a:r>
          </a:p>
          <a:p>
            <a:pPr lvl="2"/>
            <a:r>
              <a:rPr lang="cs-CZ" sz="2800" dirty="0" smtClean="0"/>
              <a:t>román Válka s Mloky, dramata Bílá nemoc a Matka</a:t>
            </a:r>
          </a:p>
        </p:txBody>
      </p:sp>
    </p:spTree>
    <p:extLst>
      <p:ext uri="{BB962C8B-B14F-4D97-AF65-F5344CB8AC3E}">
        <p14:creationId xmlns:p14="http://schemas.microsoft.com/office/powerpoint/2010/main" val="215402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0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Karel Čapek: RUR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275" y="1046206"/>
            <a:ext cx="11705968" cy="5593491"/>
          </a:xfrm>
        </p:spPr>
        <p:txBody>
          <a:bodyPr>
            <a:normAutofit/>
          </a:bodyPr>
          <a:lstStyle/>
          <a:p>
            <a:r>
              <a:rPr lang="pl-PL" sz="3600" dirty="0" smtClean="0"/>
              <a:t>autoři stejného žánru či tématu (současníci autora)</a:t>
            </a:r>
            <a:endParaRPr lang="cs-CZ" sz="3600" dirty="0" smtClean="0"/>
          </a:p>
          <a:p>
            <a:pPr lvl="1"/>
            <a:r>
              <a:rPr lang="cs-CZ" sz="3200" b="1" dirty="0" err="1" smtClean="0"/>
              <a:t>antiutopie</a:t>
            </a:r>
            <a:r>
              <a:rPr lang="cs-CZ" sz="3200" dirty="0" smtClean="0"/>
              <a:t>: H. G. </a:t>
            </a:r>
            <a:r>
              <a:rPr lang="cs-CZ" sz="3200" dirty="0" err="1" smtClean="0"/>
              <a:t>Wells</a:t>
            </a:r>
            <a:r>
              <a:rPr lang="cs-CZ" sz="3200" dirty="0" smtClean="0"/>
              <a:t>, A. Huxley (Konec civilizace), J. </a:t>
            </a:r>
            <a:r>
              <a:rPr lang="cs-CZ" sz="3200" dirty="0" err="1" smtClean="0"/>
              <a:t>Zamjatin</a:t>
            </a:r>
            <a:r>
              <a:rPr lang="cs-CZ" sz="3200" dirty="0" smtClean="0"/>
              <a:t> (My)...</a:t>
            </a:r>
            <a:endParaRPr lang="cs-CZ" sz="3200" dirty="0"/>
          </a:p>
          <a:p>
            <a:pPr lvl="2"/>
            <a:r>
              <a:rPr lang="cs-CZ" sz="2800" b="1" dirty="0" smtClean="0"/>
              <a:t>reakce na 1. světovou válku</a:t>
            </a:r>
            <a:r>
              <a:rPr lang="cs-CZ" sz="2800" dirty="0" smtClean="0"/>
              <a:t>: J. Hašek, E. </a:t>
            </a:r>
            <a:r>
              <a:rPr lang="cs-CZ" sz="2800" dirty="0" err="1" smtClean="0"/>
              <a:t>Hemingway</a:t>
            </a:r>
            <a:r>
              <a:rPr lang="cs-CZ" sz="2800" dirty="0" smtClean="0"/>
              <a:t>, E. M. </a:t>
            </a:r>
            <a:r>
              <a:rPr lang="cs-CZ" sz="2800" dirty="0" err="1" smtClean="0"/>
              <a:t>Remarque</a:t>
            </a:r>
            <a:r>
              <a:rPr lang="cs-CZ" sz="2800" dirty="0" smtClean="0"/>
              <a:t>...</a:t>
            </a:r>
          </a:p>
          <a:p>
            <a:pPr lvl="2"/>
            <a:endParaRPr lang="cs-CZ" sz="2800" dirty="0"/>
          </a:p>
          <a:p>
            <a:r>
              <a:rPr lang="pl-PL" sz="3600" dirty="0"/>
              <a:t>autoři stejného žánru či tématu (z jakéhokoli období)</a:t>
            </a:r>
            <a:endParaRPr lang="cs-CZ" sz="3600" dirty="0"/>
          </a:p>
          <a:p>
            <a:pPr lvl="1"/>
            <a:r>
              <a:rPr lang="cs-CZ" sz="3200" b="1" dirty="0" err="1"/>
              <a:t>antiutopie</a:t>
            </a:r>
            <a:r>
              <a:rPr lang="cs-CZ" sz="3200" dirty="0"/>
              <a:t>: J. Verne (Paříž XX. století), G. </a:t>
            </a:r>
            <a:r>
              <a:rPr lang="cs-CZ" sz="3200" dirty="0" err="1"/>
              <a:t>Orwell</a:t>
            </a:r>
            <a:r>
              <a:rPr lang="cs-CZ" sz="3200" dirty="0"/>
              <a:t> (1984), R. </a:t>
            </a:r>
            <a:r>
              <a:rPr lang="cs-CZ" sz="3200" dirty="0" err="1"/>
              <a:t>Bradbury</a:t>
            </a:r>
            <a:r>
              <a:rPr lang="cs-CZ" sz="3200" dirty="0"/>
              <a:t> (451°Fahrenheita)...</a:t>
            </a:r>
          </a:p>
          <a:p>
            <a:pPr lvl="2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406269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537</Words>
  <Application>Microsoft Office PowerPoint</Application>
  <PresentationFormat>Širokoúhlá obrazovka</PresentationFormat>
  <Paragraphs>129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Motiv Office</vt:lpstr>
      <vt:lpstr>Jak představit literárně-historický a kulturní kontext</vt:lpstr>
      <vt:lpstr>Prezentace aplikace PowerPoint</vt:lpstr>
      <vt:lpstr> LITERÁRNĚHISTORICKÝ KONTEXT LITERÁRNÍHO DÍLA </vt:lpstr>
      <vt:lpstr>Jeden z možných postupů</vt:lpstr>
      <vt:lpstr>Karel Čapek: RUR</vt:lpstr>
      <vt:lpstr>Karel Čapek: RUR</vt:lpstr>
      <vt:lpstr>Karel Čapek: RUR</vt:lpstr>
      <vt:lpstr>Karel Čapek: RUR</vt:lpstr>
      <vt:lpstr>Karel Čapek: RUR</vt:lpstr>
      <vt:lpstr>Karel Čapek: RUR</vt:lpstr>
      <vt:lpstr>Karel Čapek: RUR</vt:lpstr>
      <vt:lpstr>Domácí úkol</vt:lpstr>
      <vt:lpstr>Kritéria hodnocení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představit knihu  u maturity</dc:title>
  <dc:creator>Pavel  Pešek</dc:creator>
  <cp:lastModifiedBy>Pavel  Pešek</cp:lastModifiedBy>
  <cp:revision>15</cp:revision>
  <dcterms:created xsi:type="dcterms:W3CDTF">2019-05-29T06:20:49Z</dcterms:created>
  <dcterms:modified xsi:type="dcterms:W3CDTF">2019-08-28T06:15:06Z</dcterms:modified>
</cp:coreProperties>
</file>